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33" autoAdjust="0"/>
    <p:restoredTop sz="86408" autoAdjust="0"/>
  </p:normalViewPr>
  <p:slideViewPr>
    <p:cSldViewPr>
      <p:cViewPr varScale="1">
        <p:scale>
          <a:sx n="110" d="100"/>
          <a:sy n="110" d="100"/>
        </p:scale>
        <p:origin x="-2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ACE4B-8EF8-484C-B03F-56741C2D7328}" type="datetimeFigureOut">
              <a:rPr lang="en-US" smtClean="0"/>
              <a:pPr/>
              <a:t>5/17/2010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33936-A067-45D6-9221-9CB574AAB1E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.wikipedia.org/wiki/File:Muenchen_Kleines_Stadtwappen.sv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au/imgres?imgurl=http://nycaxoalum.com/wp-content/uploads/2007/10/oktoberfest-graphic.jpg&amp;imgrefurl=http://nycaxoalum.com/?m=200810&amp;usg=__IPTY3_gLKR-618wYvY7eratqsP0=&amp;h=375&amp;w=291&amp;sz=25&amp;hl=en&amp;start=18&amp;itbs=1&amp;tbnid=YlNC3OrcgY9K3M:&amp;tbnh=122&amp;tbnw=95&amp;prev=/images?q=Oktoberfest&amp;hl=en&amp;safe=active&amp;sa=G&amp;gbv=2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m.au/imgres?imgurl=http://www.inst.uno.edu/exchange/Germany/Images/M%C3%BCnchen%20Oktoberfest.jpg&amp;imgrefurl=http://www.inst.uno.edu/exchange/Germany/m%C3%BCnchen/&amp;usg=__QjqAMPO0i8znv2JTn7sSZaWLKD4=&amp;h=358&amp;w=450&amp;sz=58&amp;hl=en&amp;start=9&amp;itbs=1&amp;tbnid=kUMh_0aMB7zwjM:&amp;tbnh=101&amp;tbnw=127&amp;prev=/images?q=Oktoberfest&amp;hl=en&amp;safe=active&amp;sa=G&amp;gbv=2&amp;tbs=isch: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Munich_Olympiapark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en.wikipedia.org/wiki/File:Olympic_park_12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au/imgres?imgurl=http://www.marerico.com/ludwigIIpictures/Neuschwanstein.jpg&amp;imgrefurl=http://www.marerico.com/neuschwanstein_castle.htm&amp;usg=__b74y35dX8CIYlQhmRBu1voqA2WY=&amp;h=647&amp;w=938&amp;sz=155&amp;hl=en&amp;start=8&amp;um=1&amp;itbs=1&amp;tbnid=D0K3V1rVL5rMWM:&amp;tbnh=102&amp;tbnw=148&amp;prev=/images%3Fq%3DNeuschwanstein%26um%3D1%26hl%3Den%26safe%3Dactive%26sa%3DN%26tbs%3Disch:1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au/imgres?imgurl=http://www.hickerphoto.com/data/media/181/ad_24324n.jpg&amp;imgrefurl=http://www.hickerphoto.com/german-culture-319-pictures.htm&amp;usg=__Er7k95NbVZ1MFmlz7C9e-qF38Jw=&amp;h=352&amp;w=468&amp;sz=61&amp;hl=en&amp;start=6&amp;itbs=1&amp;tbnid=4HPVa_xfa1yjGM:&amp;tbnh=96&amp;tbnw=128&amp;prev=/images%3Fq%3DMunich%2BMarienplatz%26hl%3Den%26safe%3Dactive%26sa%3DG%26gbv%3D2%26tbs%3Disch:1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4348" y="2000240"/>
            <a:ext cx="78224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Eine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Reise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um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Deutshland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00364" y="3214686"/>
            <a:ext cx="3097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Section A)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27000">
              <a:srgbClr val="00CCCC"/>
            </a:gs>
            <a:gs pos="62000">
              <a:srgbClr val="9999FF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4414" y="2357430"/>
            <a:ext cx="68122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Meine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berühmte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deutsche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Stadt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heißt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7945" y="1857364"/>
            <a:ext cx="500169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München</a:t>
            </a:r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en-US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Coat of arms of Munich">
            <a:hlinkClick r:id="rId2" tooltip="Coat of arms of Munich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11" y="4000504"/>
            <a:ext cx="1100141" cy="13335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430" y="5264363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(Munich coat of arms</a:t>
            </a:r>
            <a:r>
              <a:rPr lang="en-AU" sz="1200" dirty="0" smtClean="0"/>
              <a:t>)</a:t>
            </a:r>
            <a:endParaRPr lang="en-AU" sz="1200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4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7356" y="214290"/>
            <a:ext cx="5298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ist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München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www.world-guides.com/images/germany/germany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6988" y="3500438"/>
            <a:ext cx="3890962" cy="3086580"/>
          </a:xfrm>
          <a:prstGeom prst="rect">
            <a:avLst/>
          </a:prstGeom>
          <a:noFill/>
        </p:spPr>
      </p:pic>
      <p:sp>
        <p:nvSpPr>
          <p:cNvPr id="6" name="Freeform 5"/>
          <p:cNvSpPr/>
          <p:nvPr/>
        </p:nvSpPr>
        <p:spPr>
          <a:xfrm>
            <a:off x="4324376" y="6043731"/>
            <a:ext cx="751526" cy="281952"/>
          </a:xfrm>
          <a:custGeom>
            <a:avLst/>
            <a:gdLst>
              <a:gd name="connsiteX0" fmla="*/ 267418 w 836762"/>
              <a:gd name="connsiteY0" fmla="*/ 19275 h 381585"/>
              <a:gd name="connsiteX1" fmla="*/ 155275 w 836762"/>
              <a:gd name="connsiteY1" fmla="*/ 10649 h 381585"/>
              <a:gd name="connsiteX2" fmla="*/ 112143 w 836762"/>
              <a:gd name="connsiteY2" fmla="*/ 19275 h 381585"/>
              <a:gd name="connsiteX3" fmla="*/ 43132 w 836762"/>
              <a:gd name="connsiteY3" fmla="*/ 36528 h 381585"/>
              <a:gd name="connsiteX4" fmla="*/ 0 w 836762"/>
              <a:gd name="connsiteY4" fmla="*/ 122792 h 381585"/>
              <a:gd name="connsiteX5" fmla="*/ 8626 w 836762"/>
              <a:gd name="connsiteY5" fmla="*/ 200430 h 381585"/>
              <a:gd name="connsiteX6" fmla="*/ 25879 w 836762"/>
              <a:gd name="connsiteY6" fmla="*/ 226309 h 381585"/>
              <a:gd name="connsiteX7" fmla="*/ 77637 w 836762"/>
              <a:gd name="connsiteY7" fmla="*/ 278068 h 381585"/>
              <a:gd name="connsiteX8" fmla="*/ 94890 w 836762"/>
              <a:gd name="connsiteY8" fmla="*/ 303947 h 381585"/>
              <a:gd name="connsiteX9" fmla="*/ 224286 w 836762"/>
              <a:gd name="connsiteY9" fmla="*/ 364332 h 381585"/>
              <a:gd name="connsiteX10" fmla="*/ 250166 w 836762"/>
              <a:gd name="connsiteY10" fmla="*/ 372958 h 381585"/>
              <a:gd name="connsiteX11" fmla="*/ 319177 w 836762"/>
              <a:gd name="connsiteY11" fmla="*/ 381585 h 381585"/>
              <a:gd name="connsiteX12" fmla="*/ 526211 w 836762"/>
              <a:gd name="connsiteY12" fmla="*/ 372958 h 381585"/>
              <a:gd name="connsiteX13" fmla="*/ 612475 w 836762"/>
              <a:gd name="connsiteY13" fmla="*/ 355705 h 381585"/>
              <a:gd name="connsiteX14" fmla="*/ 664233 w 836762"/>
              <a:gd name="connsiteY14" fmla="*/ 329826 h 381585"/>
              <a:gd name="connsiteX15" fmla="*/ 715992 w 836762"/>
              <a:gd name="connsiteY15" fmla="*/ 321200 h 381585"/>
              <a:gd name="connsiteX16" fmla="*/ 759124 w 836762"/>
              <a:gd name="connsiteY16" fmla="*/ 312573 h 381585"/>
              <a:gd name="connsiteX17" fmla="*/ 819509 w 836762"/>
              <a:gd name="connsiteY17" fmla="*/ 260815 h 381585"/>
              <a:gd name="connsiteX18" fmla="*/ 836762 w 836762"/>
              <a:gd name="connsiteY18" fmla="*/ 200430 h 381585"/>
              <a:gd name="connsiteX19" fmla="*/ 819509 w 836762"/>
              <a:gd name="connsiteY19" fmla="*/ 148671 h 381585"/>
              <a:gd name="connsiteX20" fmla="*/ 802256 w 836762"/>
              <a:gd name="connsiteY20" fmla="*/ 122792 h 381585"/>
              <a:gd name="connsiteX21" fmla="*/ 776377 w 836762"/>
              <a:gd name="connsiteY21" fmla="*/ 88286 h 381585"/>
              <a:gd name="connsiteX22" fmla="*/ 750498 w 836762"/>
              <a:gd name="connsiteY22" fmla="*/ 71034 h 381585"/>
              <a:gd name="connsiteX23" fmla="*/ 681486 w 836762"/>
              <a:gd name="connsiteY23" fmla="*/ 45154 h 381585"/>
              <a:gd name="connsiteX24" fmla="*/ 560717 w 836762"/>
              <a:gd name="connsiteY24" fmla="*/ 27902 h 381585"/>
              <a:gd name="connsiteX25" fmla="*/ 414067 w 836762"/>
              <a:gd name="connsiteY25" fmla="*/ 10649 h 381585"/>
              <a:gd name="connsiteX26" fmla="*/ 345056 w 836762"/>
              <a:gd name="connsiteY26" fmla="*/ 2022 h 381585"/>
              <a:gd name="connsiteX27" fmla="*/ 181154 w 836762"/>
              <a:gd name="connsiteY27" fmla="*/ 2022 h 381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36762" h="381585">
                <a:moveTo>
                  <a:pt x="267418" y="19275"/>
                </a:moveTo>
                <a:cubicBezTo>
                  <a:pt x="230037" y="16400"/>
                  <a:pt x="192766" y="10649"/>
                  <a:pt x="155275" y="10649"/>
                </a:cubicBezTo>
                <a:cubicBezTo>
                  <a:pt x="140613" y="10649"/>
                  <a:pt x="126430" y="15978"/>
                  <a:pt x="112143" y="19275"/>
                </a:cubicBezTo>
                <a:cubicBezTo>
                  <a:pt x="89039" y="24607"/>
                  <a:pt x="66136" y="30777"/>
                  <a:pt x="43132" y="36528"/>
                </a:cubicBezTo>
                <a:cubicBezTo>
                  <a:pt x="2049" y="98151"/>
                  <a:pt x="13655" y="68170"/>
                  <a:pt x="0" y="122792"/>
                </a:cubicBezTo>
                <a:cubicBezTo>
                  <a:pt x="2875" y="148671"/>
                  <a:pt x="2311" y="175169"/>
                  <a:pt x="8626" y="200430"/>
                </a:cubicBezTo>
                <a:cubicBezTo>
                  <a:pt x="11140" y="210488"/>
                  <a:pt x="18991" y="218560"/>
                  <a:pt x="25879" y="226309"/>
                </a:cubicBezTo>
                <a:cubicBezTo>
                  <a:pt x="42089" y="244545"/>
                  <a:pt x="64103" y="257767"/>
                  <a:pt x="77637" y="278068"/>
                </a:cubicBezTo>
                <a:cubicBezTo>
                  <a:pt x="83388" y="286694"/>
                  <a:pt x="86264" y="298196"/>
                  <a:pt x="94890" y="303947"/>
                </a:cubicBezTo>
                <a:cubicBezTo>
                  <a:pt x="124805" y="323890"/>
                  <a:pt x="185117" y="349644"/>
                  <a:pt x="224286" y="364332"/>
                </a:cubicBezTo>
                <a:cubicBezTo>
                  <a:pt x="232800" y="367525"/>
                  <a:pt x="241219" y="371331"/>
                  <a:pt x="250166" y="372958"/>
                </a:cubicBezTo>
                <a:cubicBezTo>
                  <a:pt x="272975" y="377105"/>
                  <a:pt x="296173" y="378709"/>
                  <a:pt x="319177" y="381585"/>
                </a:cubicBezTo>
                <a:cubicBezTo>
                  <a:pt x="388188" y="378709"/>
                  <a:pt x="457407" y="379029"/>
                  <a:pt x="526211" y="372958"/>
                </a:cubicBezTo>
                <a:cubicBezTo>
                  <a:pt x="555422" y="370381"/>
                  <a:pt x="612475" y="355705"/>
                  <a:pt x="612475" y="355705"/>
                </a:cubicBezTo>
                <a:cubicBezTo>
                  <a:pt x="629728" y="347079"/>
                  <a:pt x="645934" y="335926"/>
                  <a:pt x="664233" y="329826"/>
                </a:cubicBezTo>
                <a:cubicBezTo>
                  <a:pt x="680826" y="324295"/>
                  <a:pt x="698783" y="324329"/>
                  <a:pt x="715992" y="321200"/>
                </a:cubicBezTo>
                <a:cubicBezTo>
                  <a:pt x="730418" y="318577"/>
                  <a:pt x="744747" y="315449"/>
                  <a:pt x="759124" y="312573"/>
                </a:cubicBezTo>
                <a:cubicBezTo>
                  <a:pt x="783991" y="295995"/>
                  <a:pt x="800494" y="287436"/>
                  <a:pt x="819509" y="260815"/>
                </a:cubicBezTo>
                <a:cubicBezTo>
                  <a:pt x="824267" y="254153"/>
                  <a:pt x="835861" y="204035"/>
                  <a:pt x="836762" y="200430"/>
                </a:cubicBezTo>
                <a:cubicBezTo>
                  <a:pt x="831011" y="183177"/>
                  <a:pt x="826895" y="165290"/>
                  <a:pt x="819509" y="148671"/>
                </a:cubicBezTo>
                <a:cubicBezTo>
                  <a:pt x="815298" y="139197"/>
                  <a:pt x="808282" y="131228"/>
                  <a:pt x="802256" y="122792"/>
                </a:cubicBezTo>
                <a:cubicBezTo>
                  <a:pt x="793899" y="111093"/>
                  <a:pt x="786543" y="98452"/>
                  <a:pt x="776377" y="88286"/>
                </a:cubicBezTo>
                <a:cubicBezTo>
                  <a:pt x="769046" y="80955"/>
                  <a:pt x="759771" y="75670"/>
                  <a:pt x="750498" y="71034"/>
                </a:cubicBezTo>
                <a:cubicBezTo>
                  <a:pt x="748363" y="69966"/>
                  <a:pt x="693023" y="47190"/>
                  <a:pt x="681486" y="45154"/>
                </a:cubicBezTo>
                <a:cubicBezTo>
                  <a:pt x="641440" y="38087"/>
                  <a:pt x="601009" y="33396"/>
                  <a:pt x="560717" y="27902"/>
                </a:cubicBezTo>
                <a:cubicBezTo>
                  <a:pt x="492080" y="18542"/>
                  <a:pt x="485305" y="19030"/>
                  <a:pt x="414067" y="10649"/>
                </a:cubicBezTo>
                <a:cubicBezTo>
                  <a:pt x="391043" y="7940"/>
                  <a:pt x="368223" y="2880"/>
                  <a:pt x="345056" y="2022"/>
                </a:cubicBezTo>
                <a:cubicBezTo>
                  <a:pt x="290459" y="0"/>
                  <a:pt x="235788" y="2022"/>
                  <a:pt x="181154" y="2022"/>
                </a:cubicBezTo>
              </a:path>
            </a:pathLst>
          </a:cu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ight Arrow 6"/>
          <p:cNvSpPr/>
          <p:nvPr/>
        </p:nvSpPr>
        <p:spPr>
          <a:xfrm rot="6930716">
            <a:off x="4811835" y="5628091"/>
            <a:ext cx="625210" cy="292631"/>
          </a:xfrm>
          <a:prstGeom prst="rightArrow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1428728" y="1500174"/>
            <a:ext cx="6072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München ist südlich von Deutschland und ist in der nahe zu Österreich. </a:t>
            </a:r>
            <a:r>
              <a:rPr lang="en-AU" sz="2400" dirty="0" err="1" smtClean="0"/>
              <a:t>München</a:t>
            </a:r>
            <a:r>
              <a:rPr lang="en-AU" sz="2400" dirty="0" smtClean="0"/>
              <a:t> </a:t>
            </a:r>
            <a:r>
              <a:rPr lang="en-AU" sz="2400" dirty="0" err="1" smtClean="0"/>
              <a:t>ist</a:t>
            </a:r>
            <a:r>
              <a:rPr lang="en-AU" sz="2400" dirty="0" smtClean="0"/>
              <a:t> die </a:t>
            </a:r>
            <a:r>
              <a:rPr lang="en-AU" sz="2400" dirty="0" err="1" smtClean="0"/>
              <a:t>Hauptstadt</a:t>
            </a:r>
            <a:r>
              <a:rPr lang="en-AU" sz="2400" dirty="0" smtClean="0"/>
              <a:t> von Bayern, und </a:t>
            </a:r>
            <a:r>
              <a:rPr lang="en-AU" sz="2400" dirty="0" err="1" smtClean="0"/>
              <a:t>ist</a:t>
            </a:r>
            <a:r>
              <a:rPr lang="en-AU" sz="2400" dirty="0" smtClean="0"/>
              <a:t> die </a:t>
            </a:r>
            <a:r>
              <a:rPr lang="en-AU" sz="2400" dirty="0" err="1" smtClean="0"/>
              <a:t>dritte</a:t>
            </a:r>
            <a:r>
              <a:rPr lang="en-AU" sz="2400" dirty="0" smtClean="0"/>
              <a:t> </a:t>
            </a:r>
            <a:r>
              <a:rPr lang="en-AU" sz="2400" dirty="0" err="1" smtClean="0"/>
              <a:t>großte</a:t>
            </a:r>
            <a:r>
              <a:rPr lang="en-AU" sz="2400" dirty="0" smtClean="0"/>
              <a:t> </a:t>
            </a:r>
            <a:r>
              <a:rPr lang="en-AU" sz="2400" dirty="0" err="1" smtClean="0"/>
              <a:t>Stadt</a:t>
            </a:r>
            <a:r>
              <a:rPr lang="en-AU" sz="2400" dirty="0" smtClean="0"/>
              <a:t> in Deutschland.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18 -0.00092 0.00209 -0.00879 0.0033 -0.00879 C 0.00452 -0.00879 0.00278 -0.00578 0.00226 -0.00439 C 0.00174 -0.00277 0.0007 -0.00139 0 0 C -0.00034 0.00162 -0.00138 0.00625 -0.00104 0.00463 C -0.00069 0.00301 -0.00052 0.00139 0 0 C 0.00174 -0.00463 0.00243 -0.00463 0.00556 -0.0074 C 0.00278 -0.00139 0.0007 0.00463 -0.00225 0.01042 C -0.00208 0.00973 0.00018 -0.00139 0.00122 -0.00439 C 0.00174 -0.00602 0.0033 -0.01041 0.0033 -0.00879 C 0.0033 -0.00578 0.00191 -0.00301 0.00122 0 C 0.00087 0.00162 -0.00034 0.00625 0 0.00463 C 0.00105 -0.00208 0.00174 -0.00625 0.00452 -0.0118 C 0.00296 -0.00208 0.00365 -0.00578 0.00122 0.00463 C 0.00087 0.00625 0.00191 0.00162 0.00226 0 C 0.00261 -0.00162 0.00382 -0.00301 0.00452 -0.00439 C 0.00452 -0.00439 0.00296 -0.00139 0.00226 0 C 0.00191 0.00162 0.00174 0.00324 0.00122 0.00463 C 0.0007 0.00625 -0.00017 0.01019 -0.00104 0.00903 C -0.00208 0.00764 -0.00034 0.0051 0 0.00301 C 0.00053 0.00023 0.00365 -0.01018 0.00556 -0.01018 " pathEditMode="relative" ptsTypes="ffffffffffffffffffffA">
                                      <p:cBhvr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animBg="1"/>
      <p:bldP spid="7" grpId="0" animBg="1"/>
      <p:bldP spid="7" grpId="1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18422" y="357166"/>
            <a:ext cx="5801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A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Das Oktoberfest!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1645026"/>
            <a:ext cx="62151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Das Oktoberfest </a:t>
            </a:r>
            <a:r>
              <a:rPr lang="en-AU" sz="2400" dirty="0" err="1" smtClean="0"/>
              <a:t>findet</a:t>
            </a:r>
            <a:r>
              <a:rPr lang="en-AU" sz="2400" dirty="0" smtClean="0"/>
              <a:t> </a:t>
            </a:r>
            <a:r>
              <a:rPr lang="en-AU" sz="2400" dirty="0" err="1" smtClean="0"/>
              <a:t>statt</a:t>
            </a:r>
            <a:r>
              <a:rPr lang="en-AU" sz="2400" dirty="0" smtClean="0"/>
              <a:t> in </a:t>
            </a:r>
            <a:r>
              <a:rPr lang="en-AU" sz="2400" dirty="0" err="1" smtClean="0"/>
              <a:t>München</a:t>
            </a:r>
            <a:r>
              <a:rPr lang="en-AU" sz="2400" dirty="0" smtClean="0"/>
              <a:t>, </a:t>
            </a:r>
            <a:r>
              <a:rPr lang="en-AU" sz="2400" dirty="0" err="1" smtClean="0"/>
              <a:t>jedes</a:t>
            </a:r>
            <a:r>
              <a:rPr lang="en-AU" sz="2400" dirty="0" smtClean="0"/>
              <a:t> </a:t>
            </a:r>
            <a:r>
              <a:rPr lang="en-AU" sz="2400" dirty="0" err="1" smtClean="0"/>
              <a:t>jahr</a:t>
            </a:r>
            <a:r>
              <a:rPr lang="en-AU" sz="2400" dirty="0" smtClean="0"/>
              <a:t> von September </a:t>
            </a:r>
            <a:r>
              <a:rPr lang="en-AU" sz="2400" dirty="0" err="1" smtClean="0"/>
              <a:t>bis</a:t>
            </a:r>
            <a:r>
              <a:rPr lang="en-AU" sz="2400" dirty="0" smtClean="0"/>
              <a:t> </a:t>
            </a:r>
            <a:r>
              <a:rPr lang="en-AU" sz="2400" dirty="0" err="1" smtClean="0"/>
              <a:t>Oktober</a:t>
            </a:r>
            <a:r>
              <a:rPr lang="en-AU" sz="2400" dirty="0" smtClean="0"/>
              <a:t>. Es </a:t>
            </a:r>
            <a:r>
              <a:rPr lang="en-AU" sz="2400" dirty="0" err="1" smtClean="0"/>
              <a:t>liegt</a:t>
            </a:r>
            <a:r>
              <a:rPr lang="en-AU" sz="2400" dirty="0" smtClean="0"/>
              <a:t> in </a:t>
            </a:r>
            <a:r>
              <a:rPr lang="en-AU" sz="2400" dirty="0" err="1" smtClean="0"/>
              <a:t>Theresienwiese</a:t>
            </a:r>
            <a:r>
              <a:rPr lang="en-AU" sz="2400" dirty="0" smtClean="0"/>
              <a:t> und </a:t>
            </a:r>
            <a:r>
              <a:rPr lang="en-AU" sz="2400" dirty="0" err="1" smtClean="0"/>
              <a:t>dauert</a:t>
            </a:r>
            <a:r>
              <a:rPr lang="en-AU" sz="2400" dirty="0" smtClean="0"/>
              <a:t> </a:t>
            </a:r>
            <a:r>
              <a:rPr lang="en-AU" sz="2400" dirty="0" err="1" smtClean="0"/>
              <a:t>zwei</a:t>
            </a:r>
            <a:r>
              <a:rPr lang="en-AU" sz="2400" dirty="0" smtClean="0"/>
              <a:t> </a:t>
            </a:r>
            <a:r>
              <a:rPr lang="en-AU" sz="2400" dirty="0" err="1" smtClean="0"/>
              <a:t>Wochen</a:t>
            </a:r>
            <a:r>
              <a:rPr lang="en-AU" sz="2400" dirty="0" smtClean="0"/>
              <a:t>. Das Oktoberfest </a:t>
            </a:r>
            <a:r>
              <a:rPr lang="en-AU" sz="2400" dirty="0" err="1" smtClean="0"/>
              <a:t>ist</a:t>
            </a:r>
            <a:r>
              <a:rPr lang="en-AU" sz="2400" dirty="0" smtClean="0"/>
              <a:t> </a:t>
            </a:r>
            <a:r>
              <a:rPr lang="en-AU" sz="2400" dirty="0" err="1" smtClean="0"/>
              <a:t>ein</a:t>
            </a:r>
            <a:r>
              <a:rPr lang="en-AU" sz="2400" dirty="0" smtClean="0"/>
              <a:t> </a:t>
            </a:r>
            <a:r>
              <a:rPr lang="en-AU" sz="2400" dirty="0" err="1" smtClean="0"/>
              <a:t>Bierfest</a:t>
            </a:r>
            <a:r>
              <a:rPr lang="en-AU" sz="2400" dirty="0" smtClean="0"/>
              <a:t> und </a:t>
            </a:r>
            <a:r>
              <a:rPr lang="en-AU" sz="2400" dirty="0" err="1" smtClean="0"/>
              <a:t>ist</a:t>
            </a:r>
            <a:r>
              <a:rPr lang="en-AU" sz="2400" dirty="0" smtClean="0"/>
              <a:t> die </a:t>
            </a:r>
            <a:r>
              <a:rPr lang="en-AU" sz="2400" dirty="0" err="1" smtClean="0"/>
              <a:t>großte</a:t>
            </a:r>
            <a:r>
              <a:rPr lang="en-AU" sz="2400" dirty="0" smtClean="0"/>
              <a:t> Fest in </a:t>
            </a:r>
            <a:r>
              <a:rPr lang="en-AU" sz="2400" dirty="0" err="1" smtClean="0"/>
              <a:t>der</a:t>
            </a:r>
            <a:r>
              <a:rPr lang="en-AU" sz="2400" dirty="0" smtClean="0"/>
              <a:t> Welt.</a:t>
            </a:r>
            <a:endParaRPr lang="en-AU" sz="2400" dirty="0"/>
          </a:p>
        </p:txBody>
      </p:sp>
      <p:pic>
        <p:nvPicPr>
          <p:cNvPr id="1026" name="Picture 2" descr="http://t2.gstatic.com/images?q=tbn:YlNC3OrcgY9K3M:http://nycaxoalum.com/wp-content/uploads/2007/10/oktoberfest-graphi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071942"/>
            <a:ext cx="1619255" cy="2079465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kUMh_0aMB7zwjM:http://www.inst.uno.edu/exchange/Germany/Images/M%C3%BCnchen%2520Oktoberfes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4357694"/>
            <a:ext cx="2138369" cy="17005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14546" y="433968"/>
            <a:ext cx="3959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Olympiapark</a:t>
            </a:r>
            <a:endParaRPr lang="en-US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928802"/>
            <a:ext cx="621510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Olympiapark </a:t>
            </a:r>
            <a:r>
              <a:rPr lang="en-AU" sz="2400" dirty="0" smtClean="0"/>
              <a:t>gebaut </a:t>
            </a:r>
            <a:r>
              <a:rPr lang="en-AU" sz="2400" dirty="0" smtClean="0"/>
              <a:t>wurde </a:t>
            </a:r>
            <a:r>
              <a:rPr lang="en-AU" sz="2400" dirty="0" err="1" smtClean="0"/>
              <a:t>für</a:t>
            </a:r>
            <a:r>
              <a:rPr lang="en-AU" sz="2400" dirty="0" smtClean="0"/>
              <a:t> die 1972 </a:t>
            </a:r>
            <a:r>
              <a:rPr lang="en-AU" sz="2400" dirty="0" err="1" smtClean="0"/>
              <a:t>Sommer</a:t>
            </a:r>
            <a:r>
              <a:rPr lang="en-AU" sz="2400" dirty="0" smtClean="0"/>
              <a:t> </a:t>
            </a:r>
            <a:r>
              <a:rPr lang="en-AU" sz="2400" dirty="0" err="1" smtClean="0"/>
              <a:t>Olympiade</a:t>
            </a:r>
            <a:r>
              <a:rPr lang="en-AU" sz="2400" dirty="0" smtClean="0"/>
              <a:t> </a:t>
            </a:r>
            <a:r>
              <a:rPr lang="en-AU" sz="2400" dirty="0" smtClean="0"/>
              <a:t>und </a:t>
            </a:r>
            <a:r>
              <a:rPr lang="en-AU" sz="2400" dirty="0" err="1" smtClean="0"/>
              <a:t>ist</a:t>
            </a:r>
            <a:r>
              <a:rPr lang="en-AU" sz="2400" dirty="0" smtClean="0"/>
              <a:t> </a:t>
            </a:r>
            <a:r>
              <a:rPr lang="en-AU" sz="2400" dirty="0" err="1" smtClean="0"/>
              <a:t>jetzt</a:t>
            </a:r>
            <a:r>
              <a:rPr lang="en-AU" sz="2400" dirty="0" smtClean="0"/>
              <a:t> </a:t>
            </a:r>
            <a:r>
              <a:rPr lang="en-AU" sz="2400" dirty="0" err="1" smtClean="0"/>
              <a:t>benutzt</a:t>
            </a:r>
            <a:r>
              <a:rPr lang="en-AU" sz="2400" dirty="0" smtClean="0"/>
              <a:t> </a:t>
            </a:r>
            <a:r>
              <a:rPr lang="en-AU" sz="2400" dirty="0" err="1" smtClean="0"/>
              <a:t>für</a:t>
            </a:r>
            <a:r>
              <a:rPr lang="en-AU" sz="2400" dirty="0" smtClean="0"/>
              <a:t> </a:t>
            </a:r>
            <a:r>
              <a:rPr lang="en-AU" sz="2400" dirty="0" err="1" smtClean="0"/>
              <a:t>lokale</a:t>
            </a:r>
            <a:r>
              <a:rPr lang="en-AU" sz="2400" dirty="0" smtClean="0"/>
              <a:t> </a:t>
            </a:r>
            <a:r>
              <a:rPr lang="en-AU" sz="2400" dirty="0" err="1" smtClean="0"/>
              <a:t>Veranstaltungen</a:t>
            </a:r>
            <a:r>
              <a:rPr lang="en-AU" sz="2400" dirty="0" smtClean="0"/>
              <a:t>. </a:t>
            </a:r>
            <a:r>
              <a:rPr lang="en-AU" sz="2400" dirty="0" err="1" smtClean="0"/>
              <a:t>Der</a:t>
            </a:r>
            <a:r>
              <a:rPr lang="en-AU" sz="2400" dirty="0" smtClean="0"/>
              <a:t> Park hat </a:t>
            </a:r>
            <a:r>
              <a:rPr lang="en-AU" sz="2400" dirty="0" err="1" smtClean="0"/>
              <a:t>Sportanlagen</a:t>
            </a:r>
            <a:r>
              <a:rPr lang="en-AU" sz="2400" dirty="0" smtClean="0"/>
              <a:t>, </a:t>
            </a:r>
            <a:r>
              <a:rPr lang="en-AU" sz="2400" dirty="0" smtClean="0"/>
              <a:t>Seen und Restaurants.</a:t>
            </a:r>
            <a:endParaRPr lang="en-AU" sz="2400" dirty="0" smtClean="0"/>
          </a:p>
          <a:p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1026" name="Picture 2" descr="http://upload.wikimedia.org/wikipedia/commons/thumb/c/c4/Munich_Olympiapark.jpg/500px-Munich_Olympiapar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357694"/>
            <a:ext cx="5786478" cy="1840100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0/0d/Olympic_park_12.jpg/250px-Olympic_park_1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3527012"/>
            <a:ext cx="2071702" cy="27595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92929"/>
            </a:gs>
            <a:gs pos="42000">
              <a:srgbClr val="777777"/>
            </a:gs>
            <a:gs pos="100000">
              <a:srgbClr val="EAEAE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733" y="357166"/>
            <a:ext cx="5850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Die </a:t>
            </a:r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Alte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Pinakothek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1787902"/>
            <a:ext cx="6500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</a:t>
            </a:r>
            <a:r>
              <a:rPr lang="de-DE" sz="2400" dirty="0" smtClean="0"/>
              <a:t>Alte Pinakothek ist eines der größten Museen in </a:t>
            </a:r>
            <a:r>
              <a:rPr lang="de-DE" sz="2400" dirty="0" smtClean="0"/>
              <a:t>Europa.</a:t>
            </a:r>
            <a:r>
              <a:rPr lang="de-DE" sz="2400" dirty="0" smtClean="0"/>
              <a:t> </a:t>
            </a:r>
            <a:r>
              <a:rPr lang="de-DE" sz="2400" dirty="0" smtClean="0"/>
              <a:t> Es </a:t>
            </a:r>
            <a:r>
              <a:rPr lang="de-DE" sz="2400" dirty="0" smtClean="0"/>
              <a:t>hat eine große Sammlung von </a:t>
            </a:r>
            <a:r>
              <a:rPr lang="de-DE" sz="2400" dirty="0" smtClean="0"/>
              <a:t>Gemälden, </a:t>
            </a:r>
            <a:r>
              <a:rPr lang="de-DE" sz="2400" dirty="0" smtClean="0"/>
              <a:t>gemacht von Malern aus dem vierzehnten bis zum achtzehnten </a:t>
            </a:r>
            <a:r>
              <a:rPr lang="de-DE" sz="2400" dirty="0" smtClean="0"/>
              <a:t>Jahrhundert.</a:t>
            </a:r>
            <a:endParaRPr lang="en-AU" sz="2400" dirty="0"/>
          </a:p>
        </p:txBody>
      </p:sp>
      <p:pic>
        <p:nvPicPr>
          <p:cNvPr id="19458" name="Picture 2" descr="http://www.pinakothek.de/alte-pinakothek/museum/mues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16" y="4500570"/>
            <a:ext cx="6858008" cy="171450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2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E3F17"/>
            </a:gs>
            <a:gs pos="39000">
              <a:srgbClr val="E81766"/>
            </a:gs>
            <a:gs pos="92000">
              <a:srgbClr val="A603AB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33541" y="433968"/>
            <a:ext cx="4905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Neuschwanstein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482" name="Picture 2" descr="Neuschwanste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429132"/>
            <a:ext cx="2414595" cy="179810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00166" y="1930778"/>
            <a:ext cx="6215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Schloss </a:t>
            </a:r>
            <a:r>
              <a:rPr lang="de-DE" sz="2400" dirty="0" smtClean="0"/>
              <a:t>Neuschwanstein wurde von König Ludwig baute die </a:t>
            </a:r>
            <a:r>
              <a:rPr lang="de-DE" sz="2400" dirty="0" smtClean="0"/>
              <a:t>zweite und</a:t>
            </a:r>
            <a:r>
              <a:rPr lang="en-AU" sz="2400" dirty="0" smtClean="0"/>
              <a:t> war </a:t>
            </a:r>
            <a:r>
              <a:rPr lang="en-AU" sz="2400" dirty="0" smtClean="0"/>
              <a:t>die </a:t>
            </a:r>
            <a:r>
              <a:rPr lang="en-AU" sz="2400" dirty="0" err="1" smtClean="0"/>
              <a:t>insperation</a:t>
            </a:r>
            <a:r>
              <a:rPr lang="en-AU" sz="2400" dirty="0" smtClean="0"/>
              <a:t> </a:t>
            </a:r>
            <a:r>
              <a:rPr lang="en-AU" sz="2400" dirty="0" err="1" smtClean="0"/>
              <a:t>für</a:t>
            </a:r>
            <a:r>
              <a:rPr lang="en-AU" sz="2400" dirty="0" smtClean="0"/>
              <a:t> “</a:t>
            </a:r>
            <a:r>
              <a:rPr lang="en-AU" sz="2400" dirty="0" smtClean="0"/>
              <a:t>Sleeping </a:t>
            </a:r>
            <a:r>
              <a:rPr lang="en-AU" sz="2400" dirty="0" smtClean="0"/>
              <a:t>Beauty”. </a:t>
            </a:r>
            <a:r>
              <a:rPr lang="de-DE" sz="2400" dirty="0" smtClean="0"/>
              <a:t>Der Palast hat in sieben Filmen </a:t>
            </a:r>
            <a:r>
              <a:rPr lang="de-DE" sz="2400" dirty="0" smtClean="0"/>
              <a:t>erschienen.</a:t>
            </a:r>
            <a:endParaRPr lang="en-AU" sz="2400" dirty="0"/>
          </a:p>
        </p:txBody>
      </p:sp>
      <p:pic>
        <p:nvPicPr>
          <p:cNvPr id="20484" name="Picture 4" descr="http://t3.gstatic.com/images?q=tbn:D0K3V1rVL5rMWM:http://www.marerico.com/ludwigIIpictures/Neuschwanstei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427200"/>
            <a:ext cx="2552708" cy="17593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8000">
              <a:srgbClr val="A65528">
                <a:alpha val="95000"/>
              </a:srgbClr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3970" y="142852"/>
            <a:ext cx="36615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Marienplatz</a:t>
            </a: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857364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Marienplatz ist der zentrale Platz von </a:t>
            </a:r>
            <a:r>
              <a:rPr lang="de-DE" sz="2400" dirty="0" smtClean="0"/>
              <a:t>München </a:t>
            </a:r>
            <a:r>
              <a:rPr lang="de-DE" sz="2400" dirty="0" smtClean="0"/>
              <a:t>und hält die Mariensäule und dem Alten und dem Neuen Rathaus von </a:t>
            </a:r>
            <a:r>
              <a:rPr lang="de-DE" sz="2400" dirty="0" smtClean="0"/>
              <a:t>München.</a:t>
            </a:r>
            <a:endParaRPr lang="en-AU" sz="2400" dirty="0"/>
          </a:p>
        </p:txBody>
      </p:sp>
      <p:pic>
        <p:nvPicPr>
          <p:cNvPr id="21506" name="Picture 2" descr="New Townhall of Munich, German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071942"/>
            <a:ext cx="1607349" cy="2143134"/>
          </a:xfrm>
          <a:prstGeom prst="rect">
            <a:avLst/>
          </a:prstGeom>
          <a:noFill/>
        </p:spPr>
      </p:pic>
      <p:pic>
        <p:nvPicPr>
          <p:cNvPr id="21508" name="Picture 4" descr="http://t1.gstatic.com/images?q=tbn:4HPVa_xfa1yjGM:http://www.hickerphoto.com/data/media/181/ad_24324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429132"/>
            <a:ext cx="2387579" cy="179068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204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hoc0010</dc:creator>
  <cp:lastModifiedBy>hoc0010</cp:lastModifiedBy>
  <cp:revision>29</cp:revision>
  <dcterms:created xsi:type="dcterms:W3CDTF">2010-05-05T23:25:18Z</dcterms:created>
  <dcterms:modified xsi:type="dcterms:W3CDTF">2010-05-17T05:14:40Z</dcterms:modified>
</cp:coreProperties>
</file>